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16"/>
  </p:notesMasterIdLst>
  <p:sldIdLst>
    <p:sldId id="256" r:id="rId2"/>
    <p:sldId id="257" r:id="rId3"/>
    <p:sldId id="261" r:id="rId4"/>
    <p:sldId id="262" r:id="rId5"/>
    <p:sldId id="263" r:id="rId6"/>
    <p:sldId id="265" r:id="rId7"/>
    <p:sldId id="266" r:id="rId8"/>
    <p:sldId id="267" r:id="rId9"/>
    <p:sldId id="268" r:id="rId10"/>
    <p:sldId id="269" r:id="rId11"/>
    <p:sldId id="270" r:id="rId12"/>
    <p:sldId id="271" r:id="rId13"/>
    <p:sldId id="272" r:id="rId14"/>
    <p:sldId id="27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3030"/>
    <a:srgbClr val="D1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2" autoAdjust="0"/>
    <p:restoredTop sz="94630" autoAdjust="0"/>
  </p:normalViewPr>
  <p:slideViewPr>
    <p:cSldViewPr snapToGrid="0">
      <p:cViewPr varScale="1">
        <p:scale>
          <a:sx n="52" d="100"/>
          <a:sy n="52" d="100"/>
        </p:scale>
        <p:origin x="91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7" d="100"/>
          <a:sy n="67" d="100"/>
        </p:scale>
        <p:origin x="237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F5A86-0F4A-4913-94C9-3453C8D04A1C}" type="datetimeFigureOut">
              <a:rPr lang="en-US" smtClean="0"/>
              <a:t>7/4/2013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179BE-9375-4757-9315-40154CCE549A}" type="slidenum">
              <a:rPr lang="en-US" smtClean="0"/>
              <a:t>‹#›</a:t>
            </a:fld>
            <a:endParaRPr lang="en-US"/>
          </a:p>
        </p:txBody>
      </p:sp>
    </p:spTree>
    <p:extLst>
      <p:ext uri="{BB962C8B-B14F-4D97-AF65-F5344CB8AC3E}">
        <p14:creationId xmlns:p14="http://schemas.microsoft.com/office/powerpoint/2010/main" val="2167201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a:t>
            </a:fld>
            <a:endParaRPr lang="en-US"/>
          </a:p>
        </p:txBody>
      </p:sp>
    </p:spTree>
    <p:extLst>
      <p:ext uri="{BB962C8B-B14F-4D97-AF65-F5344CB8AC3E}">
        <p14:creationId xmlns:p14="http://schemas.microsoft.com/office/powerpoint/2010/main" val="387644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10</a:t>
            </a:fld>
            <a:endParaRPr lang="en-US"/>
          </a:p>
        </p:txBody>
      </p:sp>
    </p:spTree>
    <p:extLst>
      <p:ext uri="{BB962C8B-B14F-4D97-AF65-F5344CB8AC3E}">
        <p14:creationId xmlns:p14="http://schemas.microsoft.com/office/powerpoint/2010/main" val="183148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11</a:t>
            </a:fld>
            <a:endParaRPr lang="en-US"/>
          </a:p>
        </p:txBody>
      </p:sp>
    </p:spTree>
    <p:extLst>
      <p:ext uri="{BB962C8B-B14F-4D97-AF65-F5344CB8AC3E}">
        <p14:creationId xmlns:p14="http://schemas.microsoft.com/office/powerpoint/2010/main" val="276736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12</a:t>
            </a:fld>
            <a:endParaRPr lang="en-US"/>
          </a:p>
        </p:txBody>
      </p:sp>
    </p:spTree>
    <p:extLst>
      <p:ext uri="{BB962C8B-B14F-4D97-AF65-F5344CB8AC3E}">
        <p14:creationId xmlns:p14="http://schemas.microsoft.com/office/powerpoint/2010/main" val="219405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13</a:t>
            </a:fld>
            <a:endParaRPr lang="en-US"/>
          </a:p>
        </p:txBody>
      </p:sp>
    </p:spTree>
    <p:extLst>
      <p:ext uri="{BB962C8B-B14F-4D97-AF65-F5344CB8AC3E}">
        <p14:creationId xmlns:p14="http://schemas.microsoft.com/office/powerpoint/2010/main" val="105187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14</a:t>
            </a:fld>
            <a:endParaRPr lang="en-US"/>
          </a:p>
        </p:txBody>
      </p:sp>
    </p:spTree>
    <p:extLst>
      <p:ext uri="{BB962C8B-B14F-4D97-AF65-F5344CB8AC3E}">
        <p14:creationId xmlns:p14="http://schemas.microsoft.com/office/powerpoint/2010/main" val="200309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2</a:t>
            </a:fld>
            <a:endParaRPr lang="en-US"/>
          </a:p>
        </p:txBody>
      </p:sp>
    </p:spTree>
    <p:extLst>
      <p:ext uri="{BB962C8B-B14F-4D97-AF65-F5344CB8AC3E}">
        <p14:creationId xmlns:p14="http://schemas.microsoft.com/office/powerpoint/2010/main" val="197198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3</a:t>
            </a:fld>
            <a:endParaRPr lang="en-US"/>
          </a:p>
        </p:txBody>
      </p:sp>
    </p:spTree>
    <p:extLst>
      <p:ext uri="{BB962C8B-B14F-4D97-AF65-F5344CB8AC3E}">
        <p14:creationId xmlns:p14="http://schemas.microsoft.com/office/powerpoint/2010/main" val="120420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4</a:t>
            </a:fld>
            <a:endParaRPr lang="en-US"/>
          </a:p>
        </p:txBody>
      </p:sp>
    </p:spTree>
    <p:extLst>
      <p:ext uri="{BB962C8B-B14F-4D97-AF65-F5344CB8AC3E}">
        <p14:creationId xmlns:p14="http://schemas.microsoft.com/office/powerpoint/2010/main" val="36613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5</a:t>
            </a:fld>
            <a:endParaRPr lang="en-US"/>
          </a:p>
        </p:txBody>
      </p:sp>
    </p:spTree>
    <p:extLst>
      <p:ext uri="{BB962C8B-B14F-4D97-AF65-F5344CB8AC3E}">
        <p14:creationId xmlns:p14="http://schemas.microsoft.com/office/powerpoint/2010/main" val="200170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6</a:t>
            </a:fld>
            <a:endParaRPr lang="en-US"/>
          </a:p>
        </p:txBody>
      </p:sp>
    </p:spTree>
    <p:extLst>
      <p:ext uri="{BB962C8B-B14F-4D97-AF65-F5344CB8AC3E}">
        <p14:creationId xmlns:p14="http://schemas.microsoft.com/office/powerpoint/2010/main" val="19483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7</a:t>
            </a:fld>
            <a:endParaRPr lang="en-US"/>
          </a:p>
        </p:txBody>
      </p:sp>
    </p:spTree>
    <p:extLst>
      <p:ext uri="{BB962C8B-B14F-4D97-AF65-F5344CB8AC3E}">
        <p14:creationId xmlns:p14="http://schemas.microsoft.com/office/powerpoint/2010/main" val="168405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8</a:t>
            </a:fld>
            <a:endParaRPr lang="en-US"/>
          </a:p>
        </p:txBody>
      </p:sp>
    </p:spTree>
    <p:extLst>
      <p:ext uri="{BB962C8B-B14F-4D97-AF65-F5344CB8AC3E}">
        <p14:creationId xmlns:p14="http://schemas.microsoft.com/office/powerpoint/2010/main" val="80889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179BE-9375-4757-9315-40154CCE549A}" type="slidenum">
              <a:rPr lang="en-US" smtClean="0"/>
              <a:t>9</a:t>
            </a:fld>
            <a:endParaRPr lang="en-US"/>
          </a:p>
        </p:txBody>
      </p:sp>
    </p:spTree>
    <p:extLst>
      <p:ext uri="{BB962C8B-B14F-4D97-AF65-F5344CB8AC3E}">
        <p14:creationId xmlns:p14="http://schemas.microsoft.com/office/powerpoint/2010/main" val="320183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7/4/2013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7/4/2013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7/4/2013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7/4/2013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7/4/2013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7/4/2013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7/4/2013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7/4/2013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7/4/2013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7/4/2013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7/4/2013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7/4/2013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7sAsJDeXpsA&amp;t=1m25s" TargetMode="External"/><Relationship Id="rId7"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5.png"/><Relationship Id="rId4" Type="http://schemas.openxmlformats.org/officeDocument/2006/relationships/hyperlink" Target="http://www.ontrackequine.com/index.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7.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1.png"/><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digital_video_part_2.pptx"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gi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gi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gif"/><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gif"/><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gif"/><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l="5390" t="-344" r="23071" b="344"/>
          <a:stretch/>
        </p:blipFill>
        <p:spPr>
          <a:xfrm>
            <a:off x="8021269" y="152399"/>
            <a:ext cx="4065224" cy="3203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p:txBody>
          <a:bodyPr/>
          <a:lstStyle/>
          <a:p>
            <a:r>
              <a:rPr lang="en-US" dirty="0" smtClean="0"/>
              <a:t>Digital video in </a:t>
            </a:r>
            <a:br>
              <a:rPr lang="en-US" dirty="0" smtClean="0"/>
            </a:br>
            <a:r>
              <a:rPr lang="en-US" dirty="0" smtClean="0"/>
              <a:t>the riding arena</a:t>
            </a:r>
            <a:endParaRPr lang="en-US" dirty="0"/>
          </a:p>
        </p:txBody>
      </p:sp>
      <p:sp>
        <p:nvSpPr>
          <p:cNvPr id="3" name="Subtitle 2"/>
          <p:cNvSpPr>
            <a:spLocks noGrp="1"/>
          </p:cNvSpPr>
          <p:nvPr>
            <p:ph type="subTitle" idx="1"/>
          </p:nvPr>
        </p:nvSpPr>
        <p:spPr/>
        <p:txBody>
          <a:bodyPr/>
          <a:lstStyle/>
          <a:p>
            <a:r>
              <a:rPr lang="en-US" dirty="0" smtClean="0"/>
              <a:t>Video as a instructional scaffolding tool</a:t>
            </a:r>
            <a:endParaRPr lang="en-US" dirty="0"/>
          </a:p>
        </p:txBody>
      </p:sp>
      <p:sp>
        <p:nvSpPr>
          <p:cNvPr id="4" name="TextBox 3"/>
          <p:cNvSpPr txBox="1"/>
          <p:nvPr/>
        </p:nvSpPr>
        <p:spPr>
          <a:xfrm>
            <a:off x="7689905" y="5729130"/>
            <a:ext cx="4396588" cy="369332"/>
          </a:xfrm>
          <a:prstGeom prst="rect">
            <a:avLst/>
          </a:prstGeom>
          <a:noFill/>
        </p:spPr>
        <p:txBody>
          <a:bodyPr wrap="none" rtlCol="0">
            <a:spAutoFit/>
          </a:bodyPr>
          <a:lstStyle/>
          <a:p>
            <a:r>
              <a:rPr lang="en-US" dirty="0" smtClean="0"/>
              <a:t>Click, use arrow keys or space bar to proceed</a:t>
            </a:r>
            <a:endParaRPr lang="en-US" dirty="0"/>
          </a:p>
        </p:txBody>
      </p:sp>
      <p:sp>
        <p:nvSpPr>
          <p:cNvPr id="9" name="Action Button: Forward or Next 8">
            <a:hlinkClick r:id="" action="ppaction://hlinkshowjump?jump=nextslide" highlightClick="1"/>
          </p:cNvPr>
          <p:cNvSpPr/>
          <p:nvPr/>
        </p:nvSpPr>
        <p:spPr>
          <a:xfrm>
            <a:off x="7413299" y="5775493"/>
            <a:ext cx="276606" cy="276606"/>
          </a:xfrm>
          <a:prstGeom prst="actionButtonForwardNext">
            <a:avLst/>
          </a:prstGeom>
          <a:solidFill>
            <a:srgbClr val="903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70504" y="5229289"/>
            <a:ext cx="5434149" cy="369332"/>
          </a:xfrm>
          <a:prstGeom prst="rect">
            <a:avLst/>
          </a:prstGeom>
          <a:noFill/>
        </p:spPr>
        <p:txBody>
          <a:bodyPr wrap="square" rtlCol="0">
            <a:spAutoFit/>
          </a:bodyPr>
          <a:lstStyle/>
          <a:p>
            <a:r>
              <a:rPr lang="en-US" dirty="0" smtClean="0">
                <a:solidFill>
                  <a:schemeClr val="tx2"/>
                </a:solidFill>
              </a:rPr>
              <a:t>By Karen Pautz, EDU 500, Summer Term 1, 2013</a:t>
            </a:r>
            <a:endParaRPr lang="en-US" dirty="0">
              <a:solidFill>
                <a:schemeClr val="tx2"/>
              </a:solidFill>
            </a:endParaRPr>
          </a:p>
        </p:txBody>
      </p:sp>
    </p:spTree>
    <p:extLst>
      <p:ext uri="{BB962C8B-B14F-4D97-AF65-F5344CB8AC3E}">
        <p14:creationId xmlns:p14="http://schemas.microsoft.com/office/powerpoint/2010/main" val="124981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5" y="245063"/>
            <a:ext cx="6412363" cy="5816977"/>
          </a:xfrm>
          <a:prstGeom prst="rect">
            <a:avLst/>
          </a:prstGeom>
          <a:noFill/>
          <a:ln>
            <a:noFill/>
          </a:ln>
        </p:spPr>
        <p:txBody>
          <a:bodyPr wrap="square" rtlCol="0">
            <a:spAutoFit/>
          </a:bodyPr>
          <a:lstStyle/>
          <a:p>
            <a:r>
              <a:rPr lang="en-US" sz="3200" dirty="0" smtClean="0"/>
              <a:t>Why digital video?</a:t>
            </a:r>
          </a:p>
          <a:p>
            <a:endParaRPr lang="en-US" sz="3200" dirty="0"/>
          </a:p>
          <a:p>
            <a:pPr marL="457200" indent="-457200">
              <a:buFont typeface="Arial" panose="020B0604020202020204" pitchFamily="34" charset="0"/>
              <a:buChar char="•"/>
            </a:pPr>
            <a:r>
              <a:rPr lang="en-US" sz="2800" dirty="0" smtClean="0"/>
              <a:t>It’s a visible re-affirmation of comments</a:t>
            </a:r>
          </a:p>
          <a:p>
            <a:pPr marL="457200" indent="-457200">
              <a:buFont typeface="Arial" panose="020B0604020202020204" pitchFamily="34" charset="0"/>
              <a:buChar char="•"/>
            </a:pPr>
            <a:r>
              <a:rPr lang="en-US" sz="2800" dirty="0" smtClean="0"/>
              <a:t>It’s </a:t>
            </a:r>
            <a:r>
              <a:rPr lang="en-US" sz="2800" i="1" dirty="0" smtClean="0"/>
              <a:t>almost</a:t>
            </a:r>
            <a:r>
              <a:rPr lang="en-US" sz="2800" dirty="0" smtClean="0"/>
              <a:t> immediate (only mirrors are completely immediate)</a:t>
            </a:r>
            <a:endParaRPr lang="en-US" sz="2800" dirty="0"/>
          </a:p>
          <a:p>
            <a:pPr marL="457200" indent="-457200">
              <a:buFont typeface="Arial" panose="020B0604020202020204" pitchFamily="34" charset="0"/>
              <a:buChar char="•"/>
            </a:pPr>
            <a:r>
              <a:rPr lang="en-US" sz="2800" dirty="0" smtClean="0"/>
              <a:t>It’s </a:t>
            </a:r>
            <a:r>
              <a:rPr lang="en-US" sz="2800" dirty="0" err="1" smtClean="0"/>
              <a:t>replayable</a:t>
            </a:r>
            <a:r>
              <a:rPr lang="en-US" sz="2800" dirty="0" smtClean="0"/>
              <a:t> (unlike mirrors, where the moment is there-and-gone)</a:t>
            </a:r>
            <a:endParaRPr lang="en-US" sz="2800" dirty="0"/>
          </a:p>
          <a:p>
            <a:pPr marL="457200" indent="-457200">
              <a:buFont typeface="Arial" panose="020B0604020202020204" pitchFamily="34" charset="0"/>
              <a:buChar char="•"/>
            </a:pPr>
            <a:r>
              <a:rPr lang="en-US" sz="2800" dirty="0" smtClean="0"/>
              <a:t>It’s </a:t>
            </a:r>
            <a:r>
              <a:rPr lang="en-US" sz="2800" dirty="0" err="1" smtClean="0"/>
              <a:t>manipulable</a:t>
            </a:r>
            <a:r>
              <a:rPr lang="en-US" sz="2800" dirty="0" smtClean="0"/>
              <a:t> (you can replay in full speed or </a:t>
            </a:r>
            <a:r>
              <a:rPr lang="en-US" sz="2800" dirty="0" smtClean="0">
                <a:hlinkClick r:id="rId3"/>
              </a:rPr>
              <a:t>slow motion</a:t>
            </a:r>
            <a:r>
              <a:rPr lang="en-US" sz="2800" dirty="0" smtClean="0"/>
              <a:t>)</a:t>
            </a:r>
          </a:p>
          <a:p>
            <a:pPr marL="457200" indent="-457200">
              <a:buFont typeface="Arial" panose="020B0604020202020204" pitchFamily="34" charset="0"/>
              <a:buChar char="•"/>
            </a:pPr>
            <a:r>
              <a:rPr lang="en-US" sz="2800" dirty="0" smtClean="0"/>
              <a:t>It’s diagnostic (comparison </a:t>
            </a:r>
            <a:r>
              <a:rPr lang="en-US" sz="2800" dirty="0" smtClean="0">
                <a:hlinkClick r:id="rId4"/>
              </a:rPr>
              <a:t>software</a:t>
            </a:r>
            <a:r>
              <a:rPr lang="en-US" sz="2800" dirty="0" smtClean="0"/>
              <a:t> and apps are readily available)</a:t>
            </a:r>
          </a:p>
          <a:p>
            <a:pPr marL="457200" indent="-457200">
              <a:buFont typeface="Arial" panose="020B0604020202020204" pitchFamily="34" charset="0"/>
              <a:buChar char="•"/>
            </a:pPr>
            <a:r>
              <a:rPr lang="en-US" sz="2800" dirty="0" smtClean="0"/>
              <a:t>It’s storable (you can refer to older videos for comparison’s sake)</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6944346" y="245064"/>
            <a:ext cx="5053855" cy="2310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ction Button: Help 5">
            <a:hlinkClick r:id="" action="ppaction://noaction" highlightClick="1"/>
          </p:cNvPr>
          <p:cNvSpPr/>
          <p:nvPr/>
        </p:nvSpPr>
        <p:spPr>
          <a:xfrm>
            <a:off x="9343694" y="4959323"/>
            <a:ext cx="274320" cy="274320"/>
          </a:xfrm>
          <a:prstGeom prst="actionButtonHelp">
            <a:avLst/>
          </a:prstGeom>
          <a:solidFill>
            <a:srgbClr val="903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025" y="3850005"/>
            <a:ext cx="4848225" cy="2038350"/>
          </a:xfrm>
          <a:prstGeom prst="rect">
            <a:avLst/>
          </a:prstGeom>
        </p:spPr>
      </p:pic>
    </p:spTree>
    <p:extLst>
      <p:ext uri="{BB962C8B-B14F-4D97-AF65-F5344CB8AC3E}">
        <p14:creationId xmlns:p14="http://schemas.microsoft.com/office/powerpoint/2010/main" val="5679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224792" cy="5940088"/>
          </a:xfrm>
          <a:prstGeom prst="rect">
            <a:avLst/>
          </a:prstGeom>
          <a:noFill/>
          <a:ln>
            <a:noFill/>
          </a:ln>
        </p:spPr>
        <p:txBody>
          <a:bodyPr wrap="square" rtlCol="0">
            <a:spAutoFit/>
          </a:bodyPr>
          <a:lstStyle/>
          <a:p>
            <a:r>
              <a:rPr lang="en-US" sz="3200" dirty="0"/>
              <a:t>Q</a:t>
            </a:r>
            <a:r>
              <a:rPr lang="en-US" sz="3200" dirty="0" smtClean="0"/>
              <a:t>ualities of a useful digital video device:</a:t>
            </a:r>
          </a:p>
          <a:p>
            <a:pPr marL="457200" indent="-457200">
              <a:buFont typeface="Arial" panose="020B0604020202020204" pitchFamily="34" charset="0"/>
              <a:buChar char="•"/>
            </a:pPr>
            <a:r>
              <a:rPr lang="en-US" sz="2800" dirty="0" smtClean="0"/>
              <a:t>It must have a display screen easily visible from horseback</a:t>
            </a:r>
          </a:p>
          <a:p>
            <a:pPr marL="457200" indent="-457200">
              <a:buFont typeface="Arial" panose="020B0604020202020204" pitchFamily="34" charset="0"/>
              <a:buChar char="•"/>
            </a:pPr>
            <a:r>
              <a:rPr lang="en-US" sz="2800" dirty="0" smtClean="0"/>
              <a:t>It must have sufficient internal storage</a:t>
            </a:r>
            <a:endParaRPr lang="en-US" sz="2800" dirty="0"/>
          </a:p>
          <a:p>
            <a:pPr marL="457200" indent="-457200">
              <a:buFont typeface="Arial" panose="020B0604020202020204" pitchFamily="34" charset="0"/>
              <a:buChar char="•"/>
            </a:pPr>
            <a:r>
              <a:rPr lang="en-US" sz="2800" dirty="0" smtClean="0"/>
              <a:t>It must store videos in a useful format (.mpg, .</a:t>
            </a:r>
            <a:r>
              <a:rPr lang="en-US" sz="2800" dirty="0" err="1" smtClean="0"/>
              <a:t>mov</a:t>
            </a:r>
            <a:r>
              <a:rPr lang="en-US" sz="2800" dirty="0" smtClean="0"/>
              <a:t>., .</a:t>
            </a:r>
            <a:r>
              <a:rPr lang="en-US" sz="2800" dirty="0" err="1" smtClean="0"/>
              <a:t>avi</a:t>
            </a:r>
            <a:r>
              <a:rPr lang="en-US" sz="2800" dirty="0" smtClean="0"/>
              <a:t>)</a:t>
            </a:r>
          </a:p>
          <a:p>
            <a:pPr marL="457200" indent="-457200">
              <a:buFont typeface="Arial" panose="020B0604020202020204" pitchFamily="34" charset="0"/>
              <a:buChar char="•"/>
            </a:pPr>
            <a:endParaRPr lang="en-US" sz="3200" dirty="0" smtClean="0"/>
          </a:p>
          <a:p>
            <a:r>
              <a:rPr lang="en-US" sz="3200" dirty="0" smtClean="0"/>
              <a:t>And most importantly:</a:t>
            </a:r>
            <a:endParaRPr lang="en-US" sz="3200" dirty="0"/>
          </a:p>
          <a:p>
            <a:pPr marL="457200" indent="-457200">
              <a:buFont typeface="Arial" panose="020B0604020202020204" pitchFamily="34" charset="0"/>
              <a:buChar char="•"/>
            </a:pPr>
            <a:r>
              <a:rPr lang="en-US" sz="2800" dirty="0" smtClean="0"/>
              <a:t>You must feel comfortable using it – you must be able to teach while observing the rider through the camera lens or device display </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t="22047" b="23873"/>
          <a:stretch/>
        </p:blipFill>
        <p:spPr>
          <a:xfrm>
            <a:off x="7121769" y="245063"/>
            <a:ext cx="4812323" cy="2602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artisticCutout trans="30000" numberOfShades="6"/>
                    </a14:imgEffect>
                  </a14:imgLayer>
                </a14:imgProps>
              </a:ext>
              <a:ext uri="{28A0092B-C50C-407E-A947-70E740481C1C}">
                <a14:useLocalDpi xmlns:a14="http://schemas.microsoft.com/office/drawing/2010/main" val="0"/>
              </a:ext>
            </a:extLst>
          </a:blip>
          <a:srcRect l="1967" t="3915" r="4701" b="4462"/>
          <a:stretch/>
        </p:blipFill>
        <p:spPr>
          <a:xfrm>
            <a:off x="6956195" y="245063"/>
            <a:ext cx="5007826" cy="307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ction Button: Help 5">
            <a:hlinkClick r:id="" action="ppaction://noaction" highlightClick="1"/>
          </p:cNvPr>
          <p:cNvSpPr/>
          <p:nvPr/>
        </p:nvSpPr>
        <p:spPr>
          <a:xfrm>
            <a:off x="9322948" y="4993613"/>
            <a:ext cx="274320" cy="274320"/>
          </a:xfrm>
          <a:prstGeom prst="actionButtonHelp">
            <a:avLst/>
          </a:prstGeom>
          <a:solidFill>
            <a:srgbClr val="903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817" y="3974438"/>
            <a:ext cx="4848225" cy="2038350"/>
          </a:xfrm>
          <a:prstGeom prst="rect">
            <a:avLst/>
          </a:prstGeom>
        </p:spPr>
      </p:pic>
    </p:spTree>
    <p:extLst>
      <p:ext uri="{BB962C8B-B14F-4D97-AF65-F5344CB8AC3E}">
        <p14:creationId xmlns:p14="http://schemas.microsoft.com/office/powerpoint/2010/main" val="36866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224792" cy="6555641"/>
          </a:xfrm>
          <a:prstGeom prst="rect">
            <a:avLst/>
          </a:prstGeom>
          <a:noFill/>
          <a:ln>
            <a:noFill/>
          </a:ln>
        </p:spPr>
        <p:txBody>
          <a:bodyPr wrap="square" rtlCol="0">
            <a:spAutoFit/>
          </a:bodyPr>
          <a:lstStyle/>
          <a:p>
            <a:r>
              <a:rPr lang="en-US" sz="3200" dirty="0" smtClean="0"/>
              <a:t>You can use digital video in all phases of instructional scaffolding.</a:t>
            </a:r>
          </a:p>
          <a:p>
            <a:endParaRPr lang="en-US" sz="3200" dirty="0"/>
          </a:p>
          <a:p>
            <a:r>
              <a:rPr lang="en-US" sz="3200" dirty="0" smtClean="0"/>
              <a:t>Let’s review the phases:</a:t>
            </a:r>
          </a:p>
          <a:p>
            <a:pPr marL="457200" indent="-457200">
              <a:buFont typeface="Arial" panose="020B0604020202020204" pitchFamily="34" charset="0"/>
              <a:buChar char="•"/>
            </a:pPr>
            <a:r>
              <a:rPr lang="en-US" sz="2800" dirty="0"/>
              <a:t>modeling the task</a:t>
            </a:r>
          </a:p>
          <a:p>
            <a:pPr marL="457200" indent="-457200">
              <a:buFont typeface="Arial" panose="020B0604020202020204" pitchFamily="34" charset="0"/>
              <a:buChar char="•"/>
            </a:pPr>
            <a:r>
              <a:rPr lang="en-US" sz="2800" dirty="0"/>
              <a:t>offering explanations</a:t>
            </a:r>
          </a:p>
          <a:p>
            <a:pPr marL="457200" indent="-457200">
              <a:buFont typeface="Arial" panose="020B0604020202020204" pitchFamily="34" charset="0"/>
              <a:buChar char="•"/>
            </a:pPr>
            <a:r>
              <a:rPr lang="en-US" sz="2800" dirty="0"/>
              <a:t>inviting student participation</a:t>
            </a:r>
          </a:p>
          <a:p>
            <a:pPr marL="457200" indent="-457200">
              <a:buFont typeface="Arial" panose="020B0604020202020204" pitchFamily="34" charset="0"/>
              <a:buChar char="•"/>
            </a:pPr>
            <a:r>
              <a:rPr lang="en-US" sz="2800" dirty="0"/>
              <a:t>clarifying and verifying student understandings</a:t>
            </a:r>
          </a:p>
          <a:p>
            <a:pPr marL="457200" indent="-457200">
              <a:buFont typeface="Arial" panose="020B0604020202020204" pitchFamily="34" charset="0"/>
              <a:buChar char="•"/>
            </a:pPr>
            <a:r>
              <a:rPr lang="en-US" sz="2800" dirty="0"/>
              <a:t>inviting students to take the lead</a:t>
            </a:r>
          </a:p>
          <a:p>
            <a:endParaRPr lang="en-US" sz="3200" dirty="0" smtClean="0"/>
          </a:p>
          <a:p>
            <a:r>
              <a:rPr lang="en-US" sz="3200" dirty="0" smtClean="0"/>
              <a:t>Let’s explore, using a lesson on </a:t>
            </a:r>
            <a:r>
              <a:rPr lang="en-US" sz="3200" dirty="0" smtClean="0">
                <a:solidFill>
                  <a:srgbClr val="C00000"/>
                </a:solidFill>
              </a:rPr>
              <a:t>shoulder in</a:t>
            </a:r>
            <a:r>
              <a:rPr lang="en-US" sz="3200" dirty="0" smtClean="0"/>
              <a:t> as an example.</a:t>
            </a:r>
          </a:p>
          <a:p>
            <a:endParaRPr lang="en-US" sz="2800" dirty="0" smtClean="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r="22794"/>
          <a:stretch/>
        </p:blipFill>
        <p:spPr>
          <a:xfrm>
            <a:off x="6564702" y="245063"/>
            <a:ext cx="5439728" cy="3889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ular Callout 6"/>
          <p:cNvSpPr/>
          <p:nvPr/>
        </p:nvSpPr>
        <p:spPr>
          <a:xfrm>
            <a:off x="11345096" y="5846445"/>
            <a:ext cx="641985" cy="207645"/>
          </a:xfrm>
          <a:prstGeom prst="wedgeRectCallout">
            <a:avLst>
              <a:gd name="adj1" fmla="val 45417"/>
              <a:gd name="adj2" fmla="val 83022"/>
            </a:avLst>
          </a:prstGeom>
          <a:ln>
            <a:solidFill>
              <a:srgbClr val="90303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i="1" baseline="-25000" dirty="0" smtClean="0">
                <a:solidFill>
                  <a:schemeClr val="tx1"/>
                </a:solidFill>
              </a:rPr>
              <a:t>Citation</a:t>
            </a:r>
            <a:endParaRPr lang="en-US" sz="1400" b="1" i="1" baseline="-25000" dirty="0">
              <a:solidFill>
                <a:schemeClr val="tx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856" y="3911917"/>
            <a:ext cx="4848225" cy="2038350"/>
          </a:xfrm>
          <a:prstGeom prst="rect">
            <a:avLst/>
          </a:prstGeom>
        </p:spPr>
      </p:pic>
    </p:spTree>
    <p:extLst>
      <p:ext uri="{BB962C8B-B14F-4D97-AF65-F5344CB8AC3E}">
        <p14:creationId xmlns:p14="http://schemas.microsoft.com/office/powerpoint/2010/main" val="27911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5" y="245063"/>
            <a:ext cx="7186085" cy="6063198"/>
          </a:xfrm>
          <a:prstGeom prst="rect">
            <a:avLst/>
          </a:prstGeom>
          <a:noFill/>
          <a:ln>
            <a:noFill/>
          </a:ln>
        </p:spPr>
        <p:txBody>
          <a:bodyPr wrap="square" rtlCol="0">
            <a:spAutoFit/>
          </a:bodyPr>
          <a:lstStyle/>
          <a:p>
            <a:r>
              <a:rPr lang="en-US" sz="3200" dirty="0" smtClean="0"/>
              <a:t>Phase 1: </a:t>
            </a:r>
            <a:r>
              <a:rPr lang="en-US" sz="3200" dirty="0" smtClean="0">
                <a:solidFill>
                  <a:srgbClr val="C00000"/>
                </a:solidFill>
              </a:rPr>
              <a:t>Modeling the task</a:t>
            </a:r>
          </a:p>
          <a:p>
            <a:endParaRPr lang="en-US" sz="2800" dirty="0">
              <a:solidFill>
                <a:srgbClr val="C00000"/>
              </a:solidFill>
            </a:endParaRPr>
          </a:p>
          <a:p>
            <a:r>
              <a:rPr lang="en-US" sz="2800" dirty="0" smtClean="0"/>
              <a:t>Make sure your student understands the precursors to shoulder-in: bend, angle, track, inside/outside aids. </a:t>
            </a:r>
          </a:p>
          <a:p>
            <a:endParaRPr lang="en-US" sz="2800" dirty="0"/>
          </a:p>
          <a:p>
            <a:r>
              <a:rPr lang="en-US" sz="2800" dirty="0" smtClean="0"/>
              <a:t>Once you have that, you </a:t>
            </a:r>
            <a:r>
              <a:rPr lang="en-US" sz="2800" i="1" dirty="0" smtClean="0"/>
              <a:t>could</a:t>
            </a:r>
            <a:r>
              <a:rPr lang="en-US" sz="2800" dirty="0" smtClean="0"/>
              <a:t> try to explain shoulder-in verbally.* </a:t>
            </a:r>
          </a:p>
          <a:p>
            <a:endParaRPr lang="en-US" sz="2800" dirty="0"/>
          </a:p>
          <a:p>
            <a:r>
              <a:rPr lang="en-US" sz="2800" dirty="0" smtClean="0"/>
              <a:t>Or you can show static diagrams and photos.</a:t>
            </a:r>
          </a:p>
          <a:p>
            <a:endParaRPr lang="en-US" sz="2800" dirty="0"/>
          </a:p>
          <a:p>
            <a:r>
              <a:rPr lang="en-US" sz="2800" dirty="0" smtClean="0"/>
              <a:t>Better yet. . . .</a:t>
            </a:r>
          </a:p>
          <a:p>
            <a:endParaRPr lang="en-US" sz="2800" dirty="0"/>
          </a:p>
          <a:p>
            <a:r>
              <a:rPr lang="en-US" sz="2000" dirty="0" smtClean="0"/>
              <a:t>*How </a:t>
            </a:r>
            <a:r>
              <a:rPr lang="en-US" sz="2000" dirty="0"/>
              <a:t>much time do you have?</a:t>
            </a:r>
            <a:endParaRPr lang="en-US" sz="2000" dirty="0" smtClean="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8698524" y="245063"/>
            <a:ext cx="3235569" cy="4869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7848306" y="2230222"/>
            <a:ext cx="1234882" cy="3074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53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5638639" cy="5324535"/>
          </a:xfrm>
          <a:prstGeom prst="rect">
            <a:avLst/>
          </a:prstGeom>
          <a:noFill/>
          <a:ln>
            <a:noFill/>
          </a:ln>
        </p:spPr>
        <p:txBody>
          <a:bodyPr wrap="square" rtlCol="0">
            <a:spAutoFit/>
          </a:bodyPr>
          <a:lstStyle/>
          <a:p>
            <a:r>
              <a:rPr lang="en-US" sz="3200" dirty="0" smtClean="0"/>
              <a:t>Phase 1: </a:t>
            </a:r>
            <a:r>
              <a:rPr lang="en-US" sz="3200" dirty="0" smtClean="0">
                <a:solidFill>
                  <a:srgbClr val="C00000"/>
                </a:solidFill>
              </a:rPr>
              <a:t>Model the task</a:t>
            </a:r>
          </a:p>
          <a:p>
            <a:endParaRPr lang="en-US" sz="2800" dirty="0">
              <a:solidFill>
                <a:srgbClr val="C00000"/>
              </a:solidFill>
            </a:endParaRPr>
          </a:p>
          <a:p>
            <a:r>
              <a:rPr lang="en-US" sz="2800" dirty="0" smtClean="0"/>
              <a:t>. . . show a </a:t>
            </a:r>
            <a:r>
              <a:rPr lang="en-US" sz="2800" dirty="0" smtClean="0">
                <a:solidFill>
                  <a:srgbClr val="C00000"/>
                </a:solidFill>
              </a:rPr>
              <a:t>video</a:t>
            </a:r>
            <a:r>
              <a:rPr lang="en-US" sz="2800" dirty="0" smtClean="0"/>
              <a:t> of a horse and rider demonstrating a correct shoulder in.</a:t>
            </a:r>
          </a:p>
          <a:p>
            <a:endParaRPr lang="en-US" sz="2800" dirty="0"/>
          </a:p>
          <a:p>
            <a:r>
              <a:rPr lang="en-US" sz="2800" dirty="0" smtClean="0"/>
              <a:t>While your rider observes, discuss the movement’s requirements.</a:t>
            </a:r>
          </a:p>
          <a:p>
            <a:endParaRPr lang="en-US" sz="2800" dirty="0"/>
          </a:p>
          <a:p>
            <a:r>
              <a:rPr lang="en-US" sz="2800" dirty="0" smtClean="0"/>
              <a:t>Talk to her about the application and timing of the aids.</a:t>
            </a:r>
          </a:p>
          <a:p>
            <a:endParaRPr lang="en-US" sz="2800" dirty="0"/>
          </a:p>
          <a:p>
            <a:r>
              <a:rPr lang="en-US" sz="2800" dirty="0" smtClean="0">
                <a:hlinkClick r:id="rId5" action="ppaction://hlinkpres?slideindex=1&amp;slidetitle="/>
              </a:rPr>
              <a:t>Proceed to Part 2</a:t>
            </a:r>
            <a:endParaRPr lang="en-US" sz="2800" dirty="0" smtClean="0"/>
          </a:p>
        </p:txBody>
      </p:sp>
      <p:pic>
        <p:nvPicPr>
          <p:cNvPr id="6" name="shoulder in, walk (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00800" y="274320"/>
            <a:ext cx="5534788" cy="41510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6837620" y="4707823"/>
            <a:ext cx="4807022" cy="338554"/>
          </a:xfrm>
          <a:prstGeom prst="rect">
            <a:avLst/>
          </a:prstGeom>
          <a:noFill/>
        </p:spPr>
        <p:txBody>
          <a:bodyPr wrap="none" rtlCol="0">
            <a:spAutoFit/>
          </a:bodyPr>
          <a:lstStyle/>
          <a:p>
            <a:r>
              <a:rPr lang="en-US" sz="1600" b="1" dirty="0" smtClean="0"/>
              <a:t>Mouse anywhere in the video frame to enable controls</a:t>
            </a:r>
            <a:endParaRPr lang="en-US" sz="1600" b="1" dirty="0"/>
          </a:p>
        </p:txBody>
      </p:sp>
    </p:spTree>
    <p:extLst>
      <p:ext uri="{BB962C8B-B14F-4D97-AF65-F5344CB8AC3E}">
        <p14:creationId xmlns:p14="http://schemas.microsoft.com/office/powerpoint/2010/main" val="363597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5303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470978" cy="6832640"/>
          </a:xfrm>
          <a:prstGeom prst="rect">
            <a:avLst/>
          </a:prstGeom>
          <a:noFill/>
          <a:ln>
            <a:noFill/>
          </a:ln>
        </p:spPr>
        <p:txBody>
          <a:bodyPr wrap="square" rtlCol="0">
            <a:spAutoFit/>
          </a:bodyPr>
          <a:lstStyle/>
          <a:p>
            <a:r>
              <a:rPr lang="en-US" sz="3200" dirty="0" smtClean="0"/>
              <a:t>We’ve all been there – a riding lesson customer is in the ring, and things aren’t going exactly as planned.</a:t>
            </a:r>
          </a:p>
          <a:p>
            <a:endParaRPr lang="en-US" sz="3200" dirty="0"/>
          </a:p>
          <a:p>
            <a:r>
              <a:rPr lang="en-US" sz="3200" dirty="0" smtClean="0"/>
              <a:t>You want to give her explicit instructions, but you can’t – by the time you can utter coherent recommendations, it’s too late.</a:t>
            </a:r>
          </a:p>
          <a:p>
            <a:endParaRPr lang="en-US" sz="3200" dirty="0"/>
          </a:p>
          <a:p>
            <a:r>
              <a:rPr lang="en-US" sz="3200" dirty="0" smtClean="0"/>
              <a:t>At that moment, you curse yourself for allowing your student to become so reliant on you.</a:t>
            </a:r>
          </a:p>
          <a:p>
            <a:endParaRPr lang="en-US" dirty="0"/>
          </a:p>
          <a:p>
            <a:endParaRPr lang="en-US" dirty="0"/>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Cutout trans="23000" numberOfShades="6"/>
                    </a14:imgEffect>
                  </a14:imgLayer>
                </a14:imgProps>
              </a:ext>
              <a:ext uri="{28A0092B-C50C-407E-A947-70E740481C1C}">
                <a14:useLocalDpi xmlns:a14="http://schemas.microsoft.com/office/drawing/2010/main" val="0"/>
              </a:ext>
            </a:extLst>
          </a:blip>
          <a:srcRect l="12153" r="8092"/>
          <a:stretch/>
        </p:blipFill>
        <p:spPr>
          <a:xfrm>
            <a:off x="7022124" y="245063"/>
            <a:ext cx="5064370" cy="424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Action Button: Help 10">
            <a:hlinkClick r:id="" action="ppaction://noaction" highlightClick="1"/>
          </p:cNvPr>
          <p:cNvSpPr/>
          <p:nvPr/>
        </p:nvSpPr>
        <p:spPr>
          <a:xfrm>
            <a:off x="9630727" y="5349445"/>
            <a:ext cx="274320" cy="274320"/>
          </a:xfrm>
          <a:prstGeom prst="actionButtonHelp">
            <a:avLst/>
          </a:prstGeom>
          <a:solidFill>
            <a:srgbClr val="903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196" y="4105689"/>
            <a:ext cx="4848225" cy="2038350"/>
          </a:xfrm>
          <a:prstGeom prst="rect">
            <a:avLst/>
          </a:prstGeom>
        </p:spPr>
      </p:pic>
    </p:spTree>
    <p:extLst>
      <p:ext uri="{BB962C8B-B14F-4D97-AF65-F5344CB8AC3E}">
        <p14:creationId xmlns:p14="http://schemas.microsoft.com/office/powerpoint/2010/main" val="34861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7000028" cy="6832640"/>
          </a:xfrm>
          <a:prstGeom prst="rect">
            <a:avLst/>
          </a:prstGeom>
          <a:noFill/>
          <a:ln>
            <a:noFill/>
          </a:ln>
        </p:spPr>
        <p:txBody>
          <a:bodyPr wrap="square" rtlCol="0">
            <a:spAutoFit/>
          </a:bodyPr>
          <a:lstStyle/>
          <a:p>
            <a:r>
              <a:rPr lang="en-US" sz="3200" dirty="0" smtClean="0"/>
              <a:t>As a caring instructor, you work hard to make your students self-reliant.</a:t>
            </a:r>
          </a:p>
          <a:p>
            <a:endParaRPr lang="en-US" sz="3200" dirty="0"/>
          </a:p>
          <a:p>
            <a:r>
              <a:rPr lang="en-US" sz="3200" dirty="0" smtClean="0"/>
              <a:t>After all, you won’t always be there </a:t>
            </a:r>
            <a:br>
              <a:rPr lang="en-US" sz="3200" dirty="0" smtClean="0"/>
            </a:br>
            <a:r>
              <a:rPr lang="en-US" sz="3200" dirty="0" smtClean="0"/>
              <a:t>to help them.</a:t>
            </a:r>
          </a:p>
          <a:p>
            <a:endParaRPr lang="en-US" sz="3200" dirty="0"/>
          </a:p>
          <a:p>
            <a:r>
              <a:rPr lang="en-US" sz="3200" dirty="0" smtClean="0"/>
              <a:t>They ride their horses when you’re not at the barn.</a:t>
            </a:r>
          </a:p>
          <a:p>
            <a:endParaRPr lang="en-US" sz="3200" dirty="0"/>
          </a:p>
          <a:p>
            <a:r>
              <a:rPr lang="en-US" sz="3200" dirty="0" smtClean="0"/>
              <a:t>And when they’re in the competition arena, calling out to a rider will result in her elimination. That’s not good!</a:t>
            </a:r>
          </a:p>
          <a:p>
            <a:endParaRPr lang="en-US" dirty="0"/>
          </a:p>
          <a:p>
            <a:endParaRPr lang="en-US" dirty="0"/>
          </a:p>
          <a:p>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7938570" y="245063"/>
            <a:ext cx="4036823" cy="4036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956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7068854" cy="6463308"/>
          </a:xfrm>
          <a:prstGeom prst="rect">
            <a:avLst/>
          </a:prstGeom>
          <a:noFill/>
          <a:ln>
            <a:noFill/>
          </a:ln>
        </p:spPr>
        <p:txBody>
          <a:bodyPr wrap="square" rtlCol="0">
            <a:spAutoFit/>
          </a:bodyPr>
          <a:lstStyle/>
          <a:p>
            <a:r>
              <a:rPr lang="en-US" sz="3200" dirty="0" smtClean="0"/>
              <a:t>But how do you do it? </a:t>
            </a:r>
          </a:p>
          <a:p>
            <a:endParaRPr lang="en-US" sz="3200" dirty="0"/>
          </a:p>
          <a:p>
            <a:r>
              <a:rPr lang="en-US" sz="3200" dirty="0" smtClean="0"/>
              <a:t>How do you go from being the constant bug in the rider’s ear, to a mentor who </a:t>
            </a:r>
            <a:r>
              <a:rPr lang="en-US" sz="3200" i="1" dirty="0" smtClean="0"/>
              <a:t>guides</a:t>
            </a:r>
            <a:r>
              <a:rPr lang="en-US" sz="3200" dirty="0" smtClean="0"/>
              <a:t> but doesn’t dictate?</a:t>
            </a:r>
          </a:p>
          <a:p>
            <a:endParaRPr lang="en-US" sz="3200" dirty="0"/>
          </a:p>
          <a:p>
            <a:r>
              <a:rPr lang="en-US" sz="3200" dirty="0" smtClean="0"/>
              <a:t>Simple!* It’s a teaching technique called </a:t>
            </a:r>
            <a:r>
              <a:rPr lang="en-US" sz="3200" b="1" dirty="0" smtClean="0">
                <a:solidFill>
                  <a:srgbClr val="C00000"/>
                </a:solidFill>
              </a:rPr>
              <a:t>SCAFFOLDING</a:t>
            </a:r>
            <a:r>
              <a:rPr lang="en-US" sz="3200" dirty="0" smtClean="0"/>
              <a:t>.</a:t>
            </a:r>
          </a:p>
          <a:p>
            <a:endParaRPr lang="en-US" sz="3200" dirty="0"/>
          </a:p>
          <a:p>
            <a:r>
              <a:rPr lang="en-US" sz="3200" dirty="0" smtClean="0"/>
              <a:t>*</a:t>
            </a:r>
            <a:r>
              <a:rPr lang="en-US" sz="2000" dirty="0" smtClean="0"/>
              <a:t>And by simple, I mean “really, really hard.” But it’s do-able. </a:t>
            </a:r>
          </a:p>
          <a:p>
            <a:r>
              <a:rPr lang="en-US" sz="2000" dirty="0"/>
              <a:t> </a:t>
            </a:r>
            <a:r>
              <a:rPr lang="en-US" sz="2000" dirty="0" smtClean="0"/>
              <a:t>  And worth it. We’ll discuss some pros and cons in a little </a:t>
            </a:r>
            <a:br>
              <a:rPr lang="en-US" sz="2000" dirty="0" smtClean="0"/>
            </a:br>
            <a:r>
              <a:rPr lang="en-US" sz="2000" dirty="0" smtClean="0"/>
              <a:t>   while. </a:t>
            </a:r>
          </a:p>
          <a:p>
            <a:endParaRPr lang="en-US" dirty="0"/>
          </a:p>
          <a:p>
            <a:endParaRPr lang="en-US" dirty="0"/>
          </a:p>
          <a:p>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t="9697"/>
          <a:stretch/>
        </p:blipFill>
        <p:spPr>
          <a:xfrm>
            <a:off x="8313675" y="245063"/>
            <a:ext cx="3679031" cy="4983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33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5" y="245063"/>
            <a:ext cx="6421155" cy="6001643"/>
          </a:xfrm>
          <a:prstGeom prst="rect">
            <a:avLst/>
          </a:prstGeom>
          <a:noFill/>
          <a:ln>
            <a:noFill/>
          </a:ln>
        </p:spPr>
        <p:txBody>
          <a:bodyPr wrap="square" rtlCol="0">
            <a:spAutoFit/>
          </a:bodyPr>
          <a:lstStyle/>
          <a:p>
            <a:r>
              <a:rPr lang="en-US" sz="3200" dirty="0" smtClean="0">
                <a:solidFill>
                  <a:srgbClr val="C00000"/>
                </a:solidFill>
              </a:rPr>
              <a:t>Scaffolding</a:t>
            </a:r>
            <a:r>
              <a:rPr lang="en-US" sz="3200" dirty="0" smtClean="0"/>
              <a:t> is a metaphor for the support an instructor gives a student until she’s ready to stand on her own. </a:t>
            </a:r>
          </a:p>
          <a:p>
            <a:endParaRPr lang="en-US" sz="3200" dirty="0"/>
          </a:p>
          <a:p>
            <a:r>
              <a:rPr lang="en-US" sz="3200" dirty="0" smtClean="0"/>
              <a:t>Scaffolding is concerned with the teaching of tasks or concepts just beyond the student’s current ability to grasp on her own.</a:t>
            </a:r>
            <a:endParaRPr lang="en-US" sz="3200" dirty="0"/>
          </a:p>
          <a:p>
            <a:endParaRPr lang="en-US" sz="3200" dirty="0"/>
          </a:p>
          <a:p>
            <a:r>
              <a:rPr lang="en-US" sz="3200" dirty="0" smtClean="0"/>
              <a:t>As the student gains mastery, the support is removed, allowing the student to work independently.</a:t>
            </a:r>
            <a:endParaRPr lang="en-US" sz="32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7083833" y="245063"/>
            <a:ext cx="4903248" cy="3260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ular Callout 4"/>
          <p:cNvSpPr/>
          <p:nvPr/>
        </p:nvSpPr>
        <p:spPr>
          <a:xfrm>
            <a:off x="11345096" y="5846445"/>
            <a:ext cx="641985" cy="207645"/>
          </a:xfrm>
          <a:prstGeom prst="wedgeRectCallout">
            <a:avLst>
              <a:gd name="adj1" fmla="val 45417"/>
              <a:gd name="adj2" fmla="val 83022"/>
            </a:avLst>
          </a:prstGeom>
          <a:ln>
            <a:solidFill>
              <a:srgbClr val="90303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i="1" baseline="-25000" dirty="0" smtClean="0">
                <a:solidFill>
                  <a:schemeClr val="tx1"/>
                </a:solidFill>
              </a:rPr>
              <a:t>Citation</a:t>
            </a:r>
            <a:endParaRPr lang="en-US" sz="1400" b="1" i="1" baseline="-250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1344" y="3911917"/>
            <a:ext cx="4848225" cy="2038350"/>
          </a:xfrm>
          <a:prstGeom prst="rect">
            <a:avLst/>
          </a:prstGeom>
        </p:spPr>
      </p:pic>
    </p:spTree>
    <p:extLst>
      <p:ext uri="{BB962C8B-B14F-4D97-AF65-F5344CB8AC3E}">
        <p14:creationId xmlns:p14="http://schemas.microsoft.com/office/powerpoint/2010/main" val="58283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470978" cy="6001643"/>
          </a:xfrm>
          <a:prstGeom prst="rect">
            <a:avLst/>
          </a:prstGeom>
          <a:noFill/>
          <a:ln>
            <a:noFill/>
          </a:ln>
        </p:spPr>
        <p:txBody>
          <a:bodyPr wrap="square" rtlCol="0">
            <a:spAutoFit/>
          </a:bodyPr>
          <a:lstStyle/>
          <a:p>
            <a:r>
              <a:rPr lang="en-US" sz="3200" dirty="0" smtClean="0"/>
              <a:t>See? Now you feel better!</a:t>
            </a:r>
          </a:p>
          <a:p>
            <a:endParaRPr lang="en-US" sz="3200" dirty="0"/>
          </a:p>
          <a:p>
            <a:r>
              <a:rPr lang="en-US" sz="3200" dirty="0" smtClean="0"/>
              <a:t>You’ve been doing this all along, intuitively.</a:t>
            </a:r>
          </a:p>
          <a:p>
            <a:endParaRPr lang="en-US" sz="3200" dirty="0"/>
          </a:p>
          <a:p>
            <a:r>
              <a:rPr lang="en-US" sz="3200" dirty="0" smtClean="0"/>
              <a:t>From the first moment you stepped away from your new rider’s side, unclipped the lunge line and allowed her to control the horse on her own, you’ve been using scaffolding. Whew!</a:t>
            </a:r>
          </a:p>
          <a:p>
            <a:endParaRPr lang="en-US" sz="3200" dirty="0"/>
          </a:p>
          <a:p>
            <a:r>
              <a:rPr lang="en-US" sz="3200" dirty="0" smtClean="0"/>
              <a:t>But for a moment, let’s review. . . .</a:t>
            </a:r>
            <a:endParaRPr lang="en-US" sz="32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tretch>
            <a:fillRect/>
          </a:stretch>
        </p:blipFill>
        <p:spPr>
          <a:xfrm>
            <a:off x="7073416" y="245063"/>
            <a:ext cx="4866538" cy="324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19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5" y="245063"/>
            <a:ext cx="6822670" cy="6001643"/>
          </a:xfrm>
          <a:prstGeom prst="rect">
            <a:avLst/>
          </a:prstGeom>
          <a:noFill/>
          <a:ln>
            <a:noFill/>
          </a:ln>
        </p:spPr>
        <p:txBody>
          <a:bodyPr wrap="square" rtlCol="0">
            <a:spAutoFit/>
          </a:bodyPr>
          <a:lstStyle/>
          <a:p>
            <a:r>
              <a:rPr lang="en-US" sz="3200" dirty="0" smtClean="0"/>
              <a:t>Scaffolding is an accepted method of teaching learners to become self-sufficient.</a:t>
            </a:r>
          </a:p>
          <a:p>
            <a:endParaRPr lang="en-US" sz="3200" dirty="0"/>
          </a:p>
          <a:p>
            <a:r>
              <a:rPr lang="en-US" sz="3200" dirty="0" smtClean="0"/>
              <a:t>Successful scaffolding requires the instructor to assess a student’s current abilities, and carefully guide her in logical steps to new understandings.</a:t>
            </a:r>
          </a:p>
          <a:p>
            <a:endParaRPr lang="en-US" sz="3200" dirty="0" smtClean="0"/>
          </a:p>
          <a:p>
            <a:r>
              <a:rPr lang="en-US" sz="3200" dirty="0" smtClean="0"/>
              <a:t>As the student gains mastery, the instructor adds complexity until she is able to perform without support.</a:t>
            </a:r>
            <a:endParaRPr lang="en-US" sz="3200" dirty="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b="7541"/>
          <a:stretch/>
        </p:blipFill>
        <p:spPr>
          <a:xfrm>
            <a:off x="7082495" y="245063"/>
            <a:ext cx="4980549" cy="3623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ular Callout 4"/>
          <p:cNvSpPr/>
          <p:nvPr/>
        </p:nvSpPr>
        <p:spPr>
          <a:xfrm>
            <a:off x="11345096" y="5846445"/>
            <a:ext cx="641985" cy="207645"/>
          </a:xfrm>
          <a:prstGeom prst="wedgeRectCallout">
            <a:avLst>
              <a:gd name="adj1" fmla="val 45417"/>
              <a:gd name="adj2" fmla="val 83022"/>
            </a:avLst>
          </a:prstGeom>
          <a:ln>
            <a:solidFill>
              <a:srgbClr val="90303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i="1" baseline="-25000" dirty="0" smtClean="0">
                <a:solidFill>
                  <a:schemeClr val="tx1"/>
                </a:solidFill>
              </a:rPr>
              <a:t>Citation</a:t>
            </a:r>
            <a:endParaRPr lang="en-US" sz="1400" b="1" i="1" baseline="-250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856" y="3911917"/>
            <a:ext cx="4848225" cy="2038350"/>
          </a:xfrm>
          <a:prstGeom prst="rect">
            <a:avLst/>
          </a:prstGeom>
        </p:spPr>
      </p:pic>
    </p:spTree>
    <p:extLst>
      <p:ext uri="{BB962C8B-B14F-4D97-AF65-F5344CB8AC3E}">
        <p14:creationId xmlns:p14="http://schemas.microsoft.com/office/powerpoint/2010/main" val="320491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470978" cy="5940088"/>
          </a:xfrm>
          <a:prstGeom prst="rect">
            <a:avLst/>
          </a:prstGeom>
          <a:noFill/>
          <a:ln>
            <a:noFill/>
          </a:ln>
        </p:spPr>
        <p:txBody>
          <a:bodyPr wrap="square" rtlCol="0">
            <a:spAutoFit/>
          </a:bodyPr>
          <a:lstStyle/>
          <a:p>
            <a:r>
              <a:rPr lang="en-US" sz="3200" dirty="0" smtClean="0"/>
              <a:t>In general, scaffolding techniques can be distilled down to five basic steps:*</a:t>
            </a:r>
          </a:p>
          <a:p>
            <a:endParaRPr lang="en-US" sz="3200" dirty="0" smtClean="0"/>
          </a:p>
          <a:p>
            <a:pPr marL="457200" indent="-457200">
              <a:buFont typeface="Arial" panose="020B0604020202020204" pitchFamily="34" charset="0"/>
              <a:buChar char="•"/>
            </a:pPr>
            <a:r>
              <a:rPr lang="en-US" sz="3200" dirty="0" smtClean="0"/>
              <a:t>modeling the task</a:t>
            </a:r>
          </a:p>
          <a:p>
            <a:pPr marL="457200" indent="-457200">
              <a:buFont typeface="Arial" panose="020B0604020202020204" pitchFamily="34" charset="0"/>
              <a:buChar char="•"/>
            </a:pPr>
            <a:r>
              <a:rPr lang="en-US" sz="3200" dirty="0"/>
              <a:t>o</a:t>
            </a:r>
            <a:r>
              <a:rPr lang="en-US" sz="3200" dirty="0" smtClean="0"/>
              <a:t>ffering explanations</a:t>
            </a:r>
          </a:p>
          <a:p>
            <a:pPr marL="457200" indent="-457200">
              <a:buFont typeface="Arial" panose="020B0604020202020204" pitchFamily="34" charset="0"/>
              <a:buChar char="•"/>
            </a:pPr>
            <a:r>
              <a:rPr lang="en-US" sz="3200" dirty="0" smtClean="0"/>
              <a:t>inviting </a:t>
            </a:r>
            <a:r>
              <a:rPr lang="en-US" sz="3200" dirty="0"/>
              <a:t>student </a:t>
            </a:r>
            <a:r>
              <a:rPr lang="en-US" sz="3200" dirty="0" smtClean="0"/>
              <a:t>participation</a:t>
            </a:r>
          </a:p>
          <a:p>
            <a:pPr marL="457200" indent="-457200">
              <a:buFont typeface="Arial" panose="020B0604020202020204" pitchFamily="34" charset="0"/>
              <a:buChar char="•"/>
            </a:pPr>
            <a:r>
              <a:rPr lang="en-US" sz="3200" dirty="0" smtClean="0"/>
              <a:t>clarifying and verifying student understandings</a:t>
            </a:r>
          </a:p>
          <a:p>
            <a:pPr marL="457200" indent="-457200">
              <a:buFont typeface="Arial" panose="020B0604020202020204" pitchFamily="34" charset="0"/>
              <a:buChar char="•"/>
            </a:pPr>
            <a:r>
              <a:rPr lang="en-US" sz="3200" dirty="0" smtClean="0"/>
              <a:t>inviting </a:t>
            </a:r>
            <a:r>
              <a:rPr lang="en-US" sz="3200" dirty="0"/>
              <a:t>students to </a:t>
            </a:r>
            <a:r>
              <a:rPr lang="en-US" sz="3200" dirty="0" smtClean="0"/>
              <a:t>take the lead</a:t>
            </a:r>
            <a:endParaRPr lang="en-US" sz="3200" dirty="0"/>
          </a:p>
          <a:p>
            <a:endParaRPr lang="en-US" sz="3200" dirty="0"/>
          </a:p>
          <a:p>
            <a:r>
              <a:rPr lang="en-US" dirty="0"/>
              <a:t>*</a:t>
            </a:r>
            <a:r>
              <a:rPr lang="en-US" sz="2000" dirty="0" smtClean="0"/>
              <a:t>You might recognize this as the standard riding instructor’s mantra of “explanation, demonstration, imitation, repetition.” See, I told you that you already did this!</a:t>
            </a:r>
            <a:endParaRPr lang="en-US" sz="2000" dirty="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r="22240"/>
          <a:stretch/>
        </p:blipFill>
        <p:spPr>
          <a:xfrm>
            <a:off x="7550123" y="245063"/>
            <a:ext cx="4442586"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ular Callout 4"/>
          <p:cNvSpPr/>
          <p:nvPr/>
        </p:nvSpPr>
        <p:spPr>
          <a:xfrm>
            <a:off x="11345096" y="5846445"/>
            <a:ext cx="641985" cy="207645"/>
          </a:xfrm>
          <a:prstGeom prst="wedgeRectCallout">
            <a:avLst>
              <a:gd name="adj1" fmla="val 45417"/>
              <a:gd name="adj2" fmla="val 83022"/>
            </a:avLst>
          </a:prstGeom>
          <a:ln>
            <a:solidFill>
              <a:srgbClr val="90303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i="1" baseline="-25000" dirty="0" smtClean="0">
                <a:solidFill>
                  <a:schemeClr val="tx1"/>
                </a:solidFill>
              </a:rPr>
              <a:t>Citation</a:t>
            </a:r>
            <a:endParaRPr lang="en-US" sz="1400" b="1" i="1" baseline="-250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3911917"/>
            <a:ext cx="4848225" cy="2038350"/>
          </a:xfrm>
          <a:prstGeom prst="rect">
            <a:avLst/>
          </a:prstGeom>
        </p:spPr>
      </p:pic>
    </p:spTree>
    <p:extLst>
      <p:ext uri="{BB962C8B-B14F-4D97-AF65-F5344CB8AC3E}">
        <p14:creationId xmlns:p14="http://schemas.microsoft.com/office/powerpoint/2010/main" val="4605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146" y="245063"/>
            <a:ext cx="6224792" cy="6555641"/>
          </a:xfrm>
          <a:prstGeom prst="rect">
            <a:avLst/>
          </a:prstGeom>
          <a:noFill/>
          <a:ln>
            <a:noFill/>
          </a:ln>
        </p:spPr>
        <p:txBody>
          <a:bodyPr wrap="square" rtlCol="0">
            <a:spAutoFit/>
          </a:bodyPr>
          <a:lstStyle/>
          <a:p>
            <a:r>
              <a:rPr lang="en-US" sz="3200" dirty="0" smtClean="0"/>
              <a:t>And now that you know you’re doing right by your students, let’s get to the point of this presentation:</a:t>
            </a:r>
          </a:p>
          <a:p>
            <a:endParaRPr lang="en-US" sz="3200" dirty="0" smtClean="0"/>
          </a:p>
          <a:p>
            <a:pPr algn="ctr"/>
            <a:r>
              <a:rPr lang="en-US" sz="4400" i="1" dirty="0" smtClean="0">
                <a:solidFill>
                  <a:srgbClr val="C00000"/>
                </a:solidFill>
              </a:rPr>
              <a:t>Digital video </a:t>
            </a:r>
            <a:br>
              <a:rPr lang="en-US" sz="4400" i="1" dirty="0" smtClean="0">
                <a:solidFill>
                  <a:srgbClr val="C00000"/>
                </a:solidFill>
              </a:rPr>
            </a:br>
            <a:r>
              <a:rPr lang="en-US" sz="4400" dirty="0" smtClean="0"/>
              <a:t>is a powerful tool for </a:t>
            </a:r>
            <a:r>
              <a:rPr lang="en-US" sz="4400" i="1" dirty="0" smtClean="0">
                <a:solidFill>
                  <a:srgbClr val="C00000"/>
                </a:solidFill>
              </a:rPr>
              <a:t>instructional scaffolding.</a:t>
            </a:r>
          </a:p>
          <a:p>
            <a:endParaRPr lang="en-US" sz="3200" dirty="0" smtClean="0"/>
          </a:p>
          <a:p>
            <a:r>
              <a:rPr lang="en-US" sz="3200" dirty="0" smtClean="0"/>
              <a:t>If you have a </a:t>
            </a:r>
            <a:r>
              <a:rPr lang="en-US" sz="3200" dirty="0"/>
              <a:t>video camera with a display </a:t>
            </a:r>
            <a:r>
              <a:rPr lang="en-US" sz="3200" dirty="0" smtClean="0"/>
              <a:t>screen, </a:t>
            </a:r>
            <a:r>
              <a:rPr lang="en-US" sz="3200" dirty="0"/>
              <a:t>a smartphone, </a:t>
            </a:r>
            <a:r>
              <a:rPr lang="en-US" sz="3200" dirty="0" smtClean="0"/>
              <a:t>or a tablet computer, you’re good to go!</a:t>
            </a:r>
            <a:endParaRPr lang="en-US" sz="3200" dirty="0"/>
          </a:p>
          <a:p>
            <a:endParaRPr lang="en-US" sz="3200" dirty="0" smtClean="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artisticCutout trans="30000" numberOfShades="6"/>
                    </a14:imgEffect>
                  </a14:imgLayer>
                </a14:imgProps>
              </a:ext>
              <a:ext uri="{28A0092B-C50C-407E-A947-70E740481C1C}">
                <a14:useLocalDpi xmlns:a14="http://schemas.microsoft.com/office/drawing/2010/main" val="0"/>
              </a:ext>
            </a:extLst>
          </a:blip>
          <a:srcRect t="18183" b="26125"/>
          <a:stretch/>
        </p:blipFill>
        <p:spPr>
          <a:xfrm>
            <a:off x="6960881" y="245062"/>
            <a:ext cx="4990796" cy="277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Action Button: Help 6">
            <a:hlinkClick r:id="" action="ppaction://noaction" highlightClick="1"/>
          </p:cNvPr>
          <p:cNvSpPr/>
          <p:nvPr/>
        </p:nvSpPr>
        <p:spPr>
          <a:xfrm>
            <a:off x="9456279" y="4925033"/>
            <a:ext cx="274320" cy="274320"/>
          </a:xfrm>
          <a:prstGeom prst="actionButtonHelp">
            <a:avLst/>
          </a:prstGeom>
          <a:solidFill>
            <a:srgbClr val="903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66" y="3632835"/>
            <a:ext cx="4848225" cy="2038350"/>
          </a:xfrm>
          <a:prstGeom prst="rect">
            <a:avLst/>
          </a:prstGeom>
        </p:spPr>
      </p:pic>
    </p:spTree>
    <p:extLst>
      <p:ext uri="{BB962C8B-B14F-4D97-AF65-F5344CB8AC3E}">
        <p14:creationId xmlns:p14="http://schemas.microsoft.com/office/powerpoint/2010/main" val="276514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777</Words>
  <Application>Microsoft Office PowerPoint</Application>
  <PresentationFormat>Widescreen</PresentationFormat>
  <Paragraphs>122</Paragraphs>
  <Slides>14</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Retrospect</vt:lpstr>
      <vt:lpstr>Digital video in  the riding arena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2013-07-04T18:27:35Z</dcterms:created>
  <dcterms:modified xsi:type="dcterms:W3CDTF">2013-07-04T22:45:30Z</dcterms:modified>
  <cp:contentStatus/>
</cp:coreProperties>
</file>